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7"/>
  </p:notesMasterIdLst>
  <p:sldIdLst>
    <p:sldId id="256" r:id="rId5"/>
    <p:sldId id="263" r:id="rId6"/>
    <p:sldId id="264" r:id="rId7"/>
    <p:sldId id="287" r:id="rId8"/>
    <p:sldId id="265" r:id="rId9"/>
    <p:sldId id="267" r:id="rId10"/>
    <p:sldId id="268" r:id="rId11"/>
    <p:sldId id="284" r:id="rId12"/>
    <p:sldId id="285" r:id="rId13"/>
    <p:sldId id="286" r:id="rId14"/>
    <p:sldId id="269" r:id="rId15"/>
    <p:sldId id="270" r:id="rId16"/>
    <p:sldId id="271" r:id="rId17"/>
    <p:sldId id="280" r:id="rId18"/>
    <p:sldId id="273" r:id="rId19"/>
    <p:sldId id="275" r:id="rId20"/>
    <p:sldId id="281" r:id="rId21"/>
    <p:sldId id="282" r:id="rId22"/>
    <p:sldId id="277" r:id="rId23"/>
    <p:sldId id="278" r:id="rId24"/>
    <p:sldId id="279" r:id="rId25"/>
    <p:sldId id="26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41DF48-4613-1D41-BFC7-6A912F75B604}" v="5" dt="2020-12-01T03:11:51.3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39"/>
    <p:restoredTop sz="68299" autoAdjust="0"/>
  </p:normalViewPr>
  <p:slideViewPr>
    <p:cSldViewPr snapToGrid="0" snapToObjects="1">
      <p:cViewPr varScale="1">
        <p:scale>
          <a:sx n="81" d="100"/>
          <a:sy n="81" d="100"/>
        </p:scale>
        <p:origin x="10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4A0CB6-F554-D246-B94C-2F384773A2A8}" type="datetimeFigureOut">
              <a:rPr lang="en-US" smtClean="0"/>
              <a:t>7/19/21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073B24-58AD-E642-B0D2-7DEA7B809E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327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3720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1" dirty="0"/>
              <a:t>Certain other conditions.</a:t>
            </a:r>
            <a:r>
              <a:rPr lang="en-AU" dirty="0"/>
              <a:t> These include heart disease and an abnormal accumulation of a certain type of white blood cell (</a:t>
            </a:r>
            <a:r>
              <a:rPr lang="en-AU" dirty="0" err="1"/>
              <a:t>mastocytosis</a:t>
            </a:r>
            <a:r>
              <a:rPr lang="en-AU" dirty="0"/>
              <a:t>).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2001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Signs and symptoms of anaphylaxis:</a:t>
            </a:r>
          </a:p>
          <a:p>
            <a:endParaRPr lang="en-AU" dirty="0"/>
          </a:p>
          <a:p>
            <a:r>
              <a:rPr lang="en-AU" dirty="0"/>
              <a:t>The sign and symptoms of anaphylaxis can be inconsistent which makes diagnosis difficult.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Anaphylaxis symptoms usually occur within minutes of exposure to an allergen. Sometimes, however, it can occur a half-hour or longer after exposure.</a:t>
            </a:r>
          </a:p>
          <a:p>
            <a:endParaRPr lang="en-AU" dirty="0"/>
          </a:p>
          <a:p>
            <a:r>
              <a:rPr lang="en-AU" dirty="0"/>
              <a:t>Clinicians need to be vigilant when caring for a woman having new medications to detect changes that were not previously present.</a:t>
            </a:r>
            <a:endParaRPr lang="en-AU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Mild (grade 1)</a:t>
            </a:r>
            <a:endParaRPr lang="en-AU" dirty="0">
              <a:cs typeface="Calibri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Generalised mucocutaneous signs: Erythema, Urticaria +/- Angioedema (swelling around the eyes)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AU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Moderate (Grade 2)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AU" dirty="0"/>
              <a:t>Multi-organ manifestation may include: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Hypotension, tachycardia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Evidence of bronchospasm, cough, difficulty breathing, difficult ventilation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Mucocutaneous signs</a:t>
            </a:r>
          </a:p>
          <a:p>
            <a:endParaRPr lang="en-AU" dirty="0"/>
          </a:p>
          <a:p>
            <a:r>
              <a:rPr lang="en-AU" dirty="0"/>
              <a:t>Life Threatening (Grade 3)</a:t>
            </a:r>
          </a:p>
          <a:p>
            <a:r>
              <a:rPr lang="en-AU" dirty="0"/>
              <a:t>Life threatening &amp; requires immediate &amp; specific treatment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Severe hypotension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Bradycardia or tachycardia with </a:t>
            </a:r>
            <a:r>
              <a:rPr lang="en-AU" dirty="0" err="1"/>
              <a:t>arrhymias</a:t>
            </a: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Severe bronchospasm, and/or airway oedema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Cutaneous signs may be absent, or present only after correction of hypotension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r>
              <a:rPr lang="en-AU" dirty="0"/>
              <a:t>Arrest (Grade 4)</a:t>
            </a:r>
          </a:p>
          <a:p>
            <a:r>
              <a:rPr lang="en-AU" dirty="0"/>
              <a:t>Cardio pulmonary arrest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4258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0656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6746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9241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Management:</a:t>
            </a:r>
          </a:p>
          <a:p>
            <a:endParaRPr lang="en-AU" dirty="0"/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DR -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Danger and Diagnosis, Response to stimulus</a:t>
            </a:r>
            <a:r>
              <a:rPr lang="en-AU" b="1" dirty="0"/>
              <a:t> 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Unresponsive hypotension or bronchospasm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Remove triggers e.g. chlorhexidine, synthetic colloid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Stop procedure. Use minimal volatile if GA</a:t>
            </a:r>
            <a:r>
              <a:rPr lang="en-AU" dirty="0"/>
              <a:t>.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 -</a:t>
            </a:r>
            <a:r>
              <a:rPr lang="en-AU" b="1" dirty="0"/>
              <a:t> 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Send for help and organise team</a:t>
            </a: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Call for Help and Anaphylaxis box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Assign a designated Leader and Scribe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AB - 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Check/Secure Airway Breathing - 100% oxygen</a:t>
            </a:r>
          </a:p>
          <a:p>
            <a:endParaRPr lang="en-AU" sz="1200" b="1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Consider early intubation: airway oedema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Confirm FiO2 100%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 - 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Rapid fluid bolus Plan for large volume resuscitation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If hypotensive: Elevate legs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Bolus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2L Crystalloid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Repeat as needed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Large bore </a:t>
            </a:r>
            <a:r>
              <a:rPr lang="en-AU" dirty="0"/>
              <a:t>IV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access. Warm </a:t>
            </a:r>
            <a:r>
              <a:rPr lang="en-AU" dirty="0"/>
              <a:t>IV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fluids if possible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 -</a:t>
            </a:r>
            <a:r>
              <a:rPr lang="en-AU" b="1" dirty="0"/>
              <a:t> </a:t>
            </a:r>
            <a:r>
              <a:rPr lang="en-AU" sz="120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Adrenaline Bolus Repeat as needed Prepare Infusion</a:t>
            </a:r>
            <a:endParaRPr lang="en-AU" sz="1200" b="1" i="0" u="none" strike="noStrike" kern="1200" baseline="0" dirty="0">
              <a:solidFill>
                <a:schemeClr val="tx1"/>
              </a:solidFill>
              <a:latin typeface="+mn-lt"/>
              <a:cs typeface="Calibri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Initial I.V. Adrenaline Bolus (Adult)</a:t>
            </a:r>
            <a:r>
              <a:rPr lang="en-AU" b="1" dirty="0"/>
              <a:t> 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Dilution 1 mg in 10 mL = 100 mcg/mL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285750" indent="-285750">
              <a:buFont typeface="Arial"/>
              <a:buChar char="•"/>
            </a:pP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Give dose below every 1-2 minutes prn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dirty="0"/>
              <a:t>Increase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dose if unresponsive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 panose="020F0502020204030204"/>
            </a:endParaRPr>
          </a:p>
          <a:p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Moderate 		Life Threatening 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(Grade 2)</a:t>
            </a:r>
            <a:r>
              <a:rPr lang="en-AU" dirty="0"/>
              <a:t>                                 </a:t>
            </a:r>
            <a:r>
              <a:rPr lang="en-AU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AU" dirty="0"/>
              <a:t>                                                  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/>
            </a:endParaRPr>
          </a:p>
          <a:p>
            <a:r>
              <a:rPr lang="en-AU" sz="120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20 mcg</a:t>
            </a:r>
            <a:r>
              <a:rPr lang="en-AU" dirty="0"/>
              <a:t> 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AU" sz="120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 0.2 mL</a:t>
            </a:r>
            <a:r>
              <a:rPr lang="en-AU" dirty="0"/>
              <a:t>                               </a:t>
            </a:r>
          </a:p>
          <a:p>
            <a:endParaRPr lang="en-AU" dirty="0"/>
          </a:p>
          <a:p>
            <a:r>
              <a:rPr lang="en-AU" b="1" dirty="0"/>
              <a:t>(Grade 3)  </a:t>
            </a:r>
            <a:r>
              <a:rPr lang="en-AU" b="1" dirty="0">
                <a:cs typeface="Calibri"/>
              </a:rPr>
              <a:t> </a:t>
            </a: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100-200 mcg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cs typeface="Calibri"/>
            </a:endParaRPr>
          </a:p>
          <a:p>
            <a:r>
              <a:rPr lang="en-AU" sz="1200" b="1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 1-2 mL</a:t>
            </a:r>
            <a:endParaRPr lang="en-AU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278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Management</a:t>
            </a:r>
          </a:p>
          <a:p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Left lateral 15° or more tilt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CTG – immediately to monitor fetus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Treat pre term labour after event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Pain relief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AU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May require delivery if signs of fetal distress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965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35069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782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After care:</a:t>
            </a:r>
          </a:p>
          <a:p>
            <a:endParaRPr lang="en-AU" dirty="0"/>
          </a:p>
          <a:p>
            <a:r>
              <a:rPr lang="en-AU" dirty="0"/>
              <a:t>Depends on the severity – they may need ongoing medication e.g. steroids – Dexamethasone 0.1 – 0.4mg/kg  Hydrocortisone 2 – 4mg/kg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Consider oral antihistamines – when the patient is able to take oral medication</a:t>
            </a:r>
          </a:p>
          <a:p>
            <a:endParaRPr lang="en-AU" dirty="0"/>
          </a:p>
          <a:p>
            <a:r>
              <a:rPr lang="en-AU" dirty="0"/>
              <a:t>Blood for Tryptase – 1 hour/ 4hour &amp; &gt; 24 hours </a:t>
            </a:r>
          </a:p>
          <a:p>
            <a:r>
              <a:rPr lang="en-AU" sz="1200" b="1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Tryptase</a:t>
            </a:r>
            <a:r>
              <a:rPr lang="en-AU" sz="1200" b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an enzyme that is released, along with histamine and other chemicals, from mast cells when they are activated as part of a normal immune response as well as in allergic (hypersensitivity) responses. </a:t>
            </a:r>
            <a:endParaRPr lang="en-AU" dirty="0"/>
          </a:p>
          <a:p>
            <a:r>
              <a:rPr lang="en-AU" sz="1200" b="0" u="non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Coagulation screen if going to OT for C/S</a:t>
            </a:r>
            <a:endParaRPr lang="en-AU" dirty="0">
              <a:cs typeface="Calibri" panose="020F0502020204030204"/>
            </a:endParaRPr>
          </a:p>
          <a:p>
            <a:endParaRPr lang="en-AU" dirty="0"/>
          </a:p>
          <a:p>
            <a:r>
              <a:rPr lang="en-AU" dirty="0"/>
              <a:t>All other investigations as indicated – ECG, CXR, USS</a:t>
            </a:r>
          </a:p>
          <a:p>
            <a:endParaRPr lang="en-AU" dirty="0"/>
          </a:p>
          <a:p>
            <a:r>
              <a:rPr lang="en-AU" dirty="0"/>
              <a:t>Monitor closely for 6 hours – 1:1 care 1/2 </a:t>
            </a:r>
            <a:r>
              <a:rPr lang="en-AU" dirty="0" err="1"/>
              <a:t>hrly</a:t>
            </a:r>
            <a:r>
              <a:rPr lang="en-AU" dirty="0"/>
              <a:t> obs.</a:t>
            </a:r>
          </a:p>
          <a:p>
            <a:endParaRPr lang="en-AU" dirty="0"/>
          </a:p>
          <a:p>
            <a:r>
              <a:rPr lang="en-AU" dirty="0"/>
              <a:t>May need ICU / HDU admission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Anaphylaxis may persist for &gt; 24 hours despite aggressive treatment so close observation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3365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This PowerPoint is an over view of recognition and management of anaphylaxis in pregnancy</a:t>
            </a:r>
          </a:p>
          <a:p>
            <a:endParaRPr lang="en-AU" dirty="0"/>
          </a:p>
          <a:p>
            <a:r>
              <a:rPr lang="en-AU" dirty="0"/>
              <a:t>What is anaphylaxis?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The risk factors associated with anaphylaxis.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The signs and symptoms of anaphylaxis.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The immediate management of anaphylaxis.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What is the after care following an anaphylaxis episode.</a:t>
            </a:r>
            <a:endParaRPr lang="en-AU" dirty="0">
              <a:cs typeface="Calibri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3468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Counselling around events </a:t>
            </a:r>
          </a:p>
          <a:p>
            <a:endParaRPr lang="en-AU" dirty="0"/>
          </a:p>
          <a:p>
            <a:r>
              <a:rPr lang="en-AU" dirty="0"/>
              <a:t>Document a clear plan in the medical notes for future clinicians to obtain, update allergies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Refer for testing and allergy assessment</a:t>
            </a:r>
          </a:p>
          <a:p>
            <a:endParaRPr lang="en-AU" dirty="0"/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3738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51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Anaphylaxis is a rare event but it can be catastrophic to both the woman and her fetus.</a:t>
            </a:r>
          </a:p>
          <a:p>
            <a:endParaRPr lang="en-AU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425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  <a:p>
            <a:r>
              <a:rPr lang="en-AU" dirty="0"/>
              <a:t>Maternal: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respiratory problems; (e.g., wheeze, dyspnoea)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gastrointestinal issues; (e.g., vomiting, abdominal pain)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skin and mucosal involvement; (e.g., urticaria, itchy rash, swelling of lips)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cardiovascular and central nervous systems (e.g., reduced blood pressure, feeling faint, headache). 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 back pain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uterine cramps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preterm labour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valval or vaginal itching.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post traumatic stress</a:t>
            </a:r>
            <a:endParaRPr lang="en-AU" dirty="0">
              <a:cs typeface="Calibri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AU" dirty="0"/>
              <a:t>maternal death.</a:t>
            </a:r>
            <a:endParaRPr lang="en-AU" dirty="0">
              <a:cs typeface="Calibri"/>
            </a:endParaRPr>
          </a:p>
          <a:p>
            <a:endParaRPr lang="en-AU" dirty="0"/>
          </a:p>
          <a:p>
            <a:endParaRPr lang="en-AU" dirty="0">
              <a:cs typeface="Calibri"/>
            </a:endParaRPr>
          </a:p>
          <a:p>
            <a:endParaRPr lang="en-AU" dirty="0"/>
          </a:p>
          <a:p>
            <a:endParaRPr lang="en-AU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279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Fetal:</a:t>
            </a:r>
          </a:p>
          <a:p>
            <a:pPr marL="285750" indent="-285750">
              <a:buFont typeface="Arial"/>
              <a:buChar char="•"/>
            </a:pPr>
            <a:r>
              <a:rPr lang="en-AU" dirty="0"/>
              <a:t>distress</a:t>
            </a:r>
            <a:endParaRPr lang="en-AU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dirty="0"/>
              <a:t>hypoxia / anoxia</a:t>
            </a:r>
            <a:endParaRPr lang="en-AU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AU" dirty="0"/>
              <a:t>death – fresh stillbirth</a:t>
            </a:r>
            <a:endParaRPr lang="en-AU" dirty="0">
              <a:cs typeface="Calibri" panose="020F0502020204030204"/>
            </a:endParaRPr>
          </a:p>
          <a:p>
            <a:endParaRPr lang="en-AU" dirty="0"/>
          </a:p>
          <a:p>
            <a:r>
              <a:rPr lang="en-AU" dirty="0"/>
              <a:t>Even though the rate of anaphylaxis is low there is significant morbidity and mortality.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166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What is a Anaphylaxis?</a:t>
            </a:r>
          </a:p>
          <a:p>
            <a:endParaRPr lang="en-AU" dirty="0"/>
          </a:p>
          <a:p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Anaphylaxis is defined as a serious, </a:t>
            </a:r>
            <a:r>
              <a:rPr lang="en-AU" dirty="0"/>
              <a:t>generalised </a:t>
            </a:r>
            <a:r>
              <a:rPr lang="en-AU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systemic, allergic or hypersensitivity reaction that can be life‐threatening or fatal.</a:t>
            </a:r>
            <a:r>
              <a:rPr lang="en-AU" dirty="0"/>
              <a:t> </a:t>
            </a:r>
            <a:endParaRPr lang="en-AU" sz="1200" kern="1200" dirty="0">
              <a:solidFill>
                <a:schemeClr val="tx1"/>
              </a:solidFill>
              <a:effectLst/>
              <a:latin typeface="+mn-lt"/>
              <a:cs typeface="Calibri"/>
            </a:endParaRPr>
          </a:p>
          <a:p>
            <a:endParaRPr lang="en-AU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AU" dirty="0"/>
              <a:t>Anaphylaxis causes your immune system to release a flood of chemicals that can cause you to go into shock — your blood pressure drops suddenly and your airways narrow, difficulty breathing. Signs and symptoms include a rapid, weak pulse; a skin rash and nausea and vomiting. Common triggers include certain foods, some medications, insect venom and latex.</a:t>
            </a:r>
            <a:endParaRPr lang="en-AU" dirty="0">
              <a:cs typeface="Calibri"/>
            </a:endParaRPr>
          </a:p>
          <a:p>
            <a:endParaRPr lang="en-AU" dirty="0"/>
          </a:p>
          <a:p>
            <a:r>
              <a:rPr lang="en-AU" dirty="0"/>
              <a:t>Anaphylaxis requires an injection of adrenalin (epinephrine) and a follow-up trip to an emergency room. If you don't have epinephrine, you need to go to an emergency room immediately. If anaphylaxis isn't treated right away, it can be fatal.</a:t>
            </a:r>
          </a:p>
          <a:p>
            <a:endParaRPr lang="en-AU" dirty="0"/>
          </a:p>
          <a:p>
            <a:r>
              <a:rPr lang="en-AU" dirty="0"/>
              <a:t>Anaphylaxis symptoms usually occur within minutes of exposure to an allergen. Sometimes, however, it can occur a half-hour or longer after exposure.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5616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>
                <a:highlight>
                  <a:srgbClr val="FFFF00"/>
                </a:highlight>
              </a:rPr>
              <a:t>Risk factors:</a:t>
            </a:r>
          </a:p>
          <a:p>
            <a:endParaRPr lang="en-AU" dirty="0"/>
          </a:p>
          <a:p>
            <a:r>
              <a:rPr lang="en-AU" dirty="0"/>
              <a:t>As with all situations clinicians need to risk assess throughout care to plan and mitigate against adverse outcomes.</a:t>
            </a:r>
          </a:p>
          <a:p>
            <a:endParaRPr lang="en-AU" dirty="0"/>
          </a:p>
          <a:p>
            <a:r>
              <a:rPr lang="en-AU" dirty="0"/>
              <a:t>There aren't many known risk factors for anaphylaxis, but some things that might increase your risk include: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630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1" dirty="0"/>
              <a:t>Previous anaphylaxis.</a:t>
            </a:r>
            <a:r>
              <a:rPr lang="en-AU" dirty="0"/>
              <a:t> If you've had anaphylaxis once, your risk of having this serious reaction increases. Future reactions might be more severe than the first reaction.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325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AU" b="1" dirty="0"/>
              <a:t>Allergies or asthma.</a:t>
            </a:r>
            <a:r>
              <a:rPr lang="en-AU" dirty="0"/>
              <a:t> People who have either condition are at increased risk of having anaphylaxis.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073B24-58AD-E642-B0D2-7DEA7B809E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7175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DF740-2995-9944-B743-87B2A04B3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228" y="2367280"/>
            <a:ext cx="9116291" cy="1879282"/>
          </a:xfrm>
        </p:spPr>
        <p:txBody>
          <a:bodyPr anchor="t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DD3FE3-ECAC-8442-B1BC-C3A134ECEA7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0230" y="4246562"/>
            <a:ext cx="6551220" cy="1011238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fld id="{E56BB88E-0C0F-9F40-BDC8-E67A883C96E9}" type="datetime2">
              <a:rPr lang="en-AU" smtClean="0"/>
              <a:t>Thursday, 10 September 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081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2B7A68-0D8D-AA40-B372-65EF68470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2015808"/>
            <a:ext cx="8676640" cy="4161155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A823B04-46A7-C540-99EC-FFE5D661D6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5840" y="690245"/>
            <a:ext cx="8788400" cy="13255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1306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D15C6-794F-604C-933C-147CC98BE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30C82-9F6E-064C-AE04-B7248CD0DD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76680B-87DA-EF4F-8DE9-5FED9664E9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53759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valua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DC3C64D5-519F-F34F-B266-F8BA583739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17600" y="690245"/>
            <a:ext cx="102362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Share your feedback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9795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ive 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AA823B04-46A7-C540-99EC-FFE5D661D6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5840" y="3823190"/>
            <a:ext cx="8788400" cy="13255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GB" dirty="0"/>
              <a:t>Slide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87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6278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F86C8A-81F3-6E4B-8240-157F50B88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CE097-72C8-7B48-8C02-A8899F4EB9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D98C9-3AAC-6B40-8E06-58A5A79DA7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1A97C-E8BC-AD41-AB0D-A270FC1B7CF7}" type="datetimeFigureOut">
              <a:rPr lang="en-US" smtClean="0"/>
              <a:t>7/19/21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963635-421E-C746-8EEE-85C3EA5BF5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AF4DC7-FD9D-694B-8F34-AA086CA7A6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703A94-D9B9-1B4E-93FC-B0BED6449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23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60" r:id="rId4"/>
    <p:sldLayoutId id="2147483662" r:id="rId5"/>
    <p:sldLayoutId id="2147483661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zaag.com/Mgmt%20Resources.aspx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sus.org.au/guidelines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FB080-4386-C54C-B64A-378B2D37A1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Anaphylaxis in Pregnancy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168C09-3200-2843-BD9E-ACAE8C5942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&lt;Enter date&gt;</a:t>
            </a:r>
          </a:p>
        </p:txBody>
      </p:sp>
    </p:spTree>
    <p:extLst>
      <p:ext uri="{BB962C8B-B14F-4D97-AF65-F5344CB8AC3E}">
        <p14:creationId xmlns:p14="http://schemas.microsoft.com/office/powerpoint/2010/main" val="23940713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2015808"/>
            <a:ext cx="10650132" cy="416115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AU" dirty="0"/>
              <a:t>These include heart disease and an abnormal accumulation of white blood cell (</a:t>
            </a:r>
            <a:r>
              <a:rPr lang="en-AU" dirty="0" err="1"/>
              <a:t>mastocytosis</a:t>
            </a:r>
            <a:r>
              <a:rPr lang="en-AU" dirty="0"/>
              <a:t>).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Certain other conditions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565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39" y="2015808"/>
            <a:ext cx="10860339" cy="4161155"/>
          </a:xfrm>
        </p:spPr>
        <p:txBody>
          <a:bodyPr>
            <a:normAutofit/>
          </a:bodyPr>
          <a:lstStyle/>
          <a:p>
            <a:r>
              <a:rPr lang="en-US" dirty="0"/>
              <a:t>Skin reactions, including hives, itching and flushed or pale skin</a:t>
            </a:r>
          </a:p>
          <a:p>
            <a:r>
              <a:rPr lang="en-US" dirty="0"/>
              <a:t>Hypotension</a:t>
            </a:r>
          </a:p>
          <a:p>
            <a:r>
              <a:rPr lang="en-US" dirty="0"/>
              <a:t>Constriction of the airways, swollen tongue or throat, can cause wheezing and trouble breathing</a:t>
            </a:r>
          </a:p>
          <a:p>
            <a:r>
              <a:rPr lang="en-US" dirty="0"/>
              <a:t>Weak and rapid pulse</a:t>
            </a:r>
          </a:p>
          <a:p>
            <a:r>
              <a:rPr lang="en-US" dirty="0"/>
              <a:t>Nausea, vomiting or </a:t>
            </a:r>
            <a:r>
              <a:rPr lang="en-US" dirty="0" err="1"/>
              <a:t>diarrhoea</a:t>
            </a:r>
            <a:endParaRPr lang="en-US" dirty="0"/>
          </a:p>
          <a:p>
            <a:r>
              <a:rPr lang="en-US" dirty="0"/>
              <a:t>Dizziness or fainting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Signs and symptoms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269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Content Placeholder 3">
            <a:extLst>
              <a:ext uri="{FF2B5EF4-FFF2-40B4-BE49-F238E27FC236}">
                <a16:creationId xmlns:a16="http://schemas.microsoft.com/office/drawing/2014/main" id="{664D26F7-06F0-C047-A454-73598D03C5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0797" y="317131"/>
            <a:ext cx="7268329" cy="6377959"/>
          </a:xfrm>
          <a:prstGeom prst="rect">
            <a:avLst/>
          </a:prstGeom>
        </p:spPr>
      </p:pic>
      <p:sp>
        <p:nvSpPr>
          <p:cNvPr id="5" name="Title 2">
            <a:extLst>
              <a:ext uri="{FF2B5EF4-FFF2-40B4-BE49-F238E27FC236}">
                <a16:creationId xmlns:a16="http://schemas.microsoft.com/office/drawing/2014/main" id="{9C26B7EB-B619-1247-A399-E2237D77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840" y="1029861"/>
            <a:ext cx="4259843" cy="1754326"/>
          </a:xfrm>
        </p:spPr>
        <p:txBody>
          <a:bodyPr wrap="square" anchor="t" anchorCtr="0">
            <a:spAutoFit/>
          </a:bodyPr>
          <a:lstStyle/>
          <a:p>
            <a:r>
              <a:rPr lang="en-US" sz="4000" dirty="0"/>
              <a:t>Signs and symptoms of Anaphylaxis</a:t>
            </a:r>
          </a:p>
        </p:txBody>
      </p:sp>
    </p:spTree>
    <p:extLst>
      <p:ext uri="{BB962C8B-B14F-4D97-AF65-F5344CB8AC3E}">
        <p14:creationId xmlns:p14="http://schemas.microsoft.com/office/powerpoint/2010/main" val="3379188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Fetal distress</a:t>
            </a:r>
          </a:p>
          <a:p>
            <a:r>
              <a:rPr lang="en-US" dirty="0"/>
              <a:t>Abdominal cramps</a:t>
            </a:r>
          </a:p>
          <a:p>
            <a:r>
              <a:rPr lang="en-US" dirty="0"/>
              <a:t>Pre-term labour</a:t>
            </a:r>
          </a:p>
          <a:p>
            <a:r>
              <a:rPr lang="en-US" dirty="0"/>
              <a:t>Backache</a:t>
            </a:r>
          </a:p>
          <a:p>
            <a:r>
              <a:rPr lang="en-US" dirty="0"/>
              <a:t>Valval and vaginal itching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Pregnancy sign and symptoms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835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49F61AE-3FB5-F94D-A35C-DADA92FC5B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b="2576"/>
          <a:stretch/>
        </p:blipFill>
        <p:spPr>
          <a:xfrm>
            <a:off x="1706472" y="253722"/>
            <a:ext cx="8779055" cy="635055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494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39" y="2015808"/>
            <a:ext cx="9367353" cy="416115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DR</a:t>
            </a:r>
            <a:r>
              <a:rPr lang="en-US" dirty="0"/>
              <a:t>	Danger &amp; Diagnosis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S</a:t>
            </a:r>
            <a:r>
              <a:rPr lang="en-US" dirty="0"/>
              <a:t>	Send for help, </a:t>
            </a:r>
            <a:r>
              <a:rPr lang="en-US" dirty="0" err="1"/>
              <a:t>organise</a:t>
            </a:r>
            <a:r>
              <a:rPr lang="en-US" dirty="0"/>
              <a:t> teams, involve senior experts,   	obstetrician, anesthetics, midwifery, neonatal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AB</a:t>
            </a:r>
            <a:r>
              <a:rPr lang="en-US" dirty="0"/>
              <a:t>	Check or secure airway, breathing – 100% oxygen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C</a:t>
            </a:r>
            <a:r>
              <a:rPr lang="en-US" dirty="0"/>
              <a:t>	Rapid fluid bolus, plan for large volume resuscitation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b="1" dirty="0"/>
              <a:t>D</a:t>
            </a:r>
            <a:r>
              <a:rPr lang="en-US" dirty="0"/>
              <a:t>	Adrenaline bolus, repeated as needed, prepare 	infusion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Managing Anaphylaxis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484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Managing Anaphylaxis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Content Placeholder 5" descr="A person lying in a hospital bed&#10;&#10;Description automatically generated with low confidence">
            <a:extLst>
              <a:ext uri="{FF2B5EF4-FFF2-40B4-BE49-F238E27FC236}">
                <a16:creationId xmlns:a16="http://schemas.microsoft.com/office/drawing/2014/main" id="{CAA3CA9B-0EDD-AF4F-8E3D-A8A65D248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35517" y="2015808"/>
            <a:ext cx="8622884" cy="4192232"/>
          </a:xfrm>
        </p:spPr>
      </p:pic>
    </p:spTree>
    <p:extLst>
      <p:ext uri="{BB962C8B-B14F-4D97-AF65-F5344CB8AC3E}">
        <p14:creationId xmlns:p14="http://schemas.microsoft.com/office/powerpoint/2010/main" val="37433979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Manual displacement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Content Placeholder 7" descr="A picture containing person, indoor, wall, bed&#10;&#10;Description automatically generated">
            <a:extLst>
              <a:ext uri="{FF2B5EF4-FFF2-40B4-BE49-F238E27FC236}">
                <a16:creationId xmlns:a16="http://schemas.microsoft.com/office/drawing/2014/main" id="{EBCE99B9-0A92-C848-B844-29888667B7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17599" y="2862055"/>
            <a:ext cx="10556410" cy="3305700"/>
          </a:xfrm>
        </p:spPr>
      </p:pic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420D1679-97D4-6A4C-AE5A-255191C6B250}"/>
              </a:ext>
            </a:extLst>
          </p:cNvPr>
          <p:cNvSpPr txBox="1">
            <a:spLocks/>
          </p:cNvSpPr>
          <p:nvPr/>
        </p:nvSpPr>
        <p:spPr>
          <a:xfrm>
            <a:off x="1117599" y="2015807"/>
            <a:ext cx="9398001" cy="772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dirty="0"/>
              <a:t>Clinician displacing the uterus to the left manually.</a:t>
            </a:r>
          </a:p>
        </p:txBody>
      </p:sp>
    </p:spTree>
    <p:extLst>
      <p:ext uri="{BB962C8B-B14F-4D97-AF65-F5344CB8AC3E}">
        <p14:creationId xmlns:p14="http://schemas.microsoft.com/office/powerpoint/2010/main" val="1758206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Manual displacement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Content Placeholder 11" descr="Diagram&#10;&#10;Description automatically generated">
            <a:extLst>
              <a:ext uri="{FF2B5EF4-FFF2-40B4-BE49-F238E27FC236}">
                <a16:creationId xmlns:a16="http://schemas.microsoft.com/office/drawing/2014/main" id="{6FE87AE0-470A-7E4E-A03D-E0A002DBE2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9542" t="16803"/>
          <a:stretch/>
        </p:blipFill>
        <p:spPr>
          <a:xfrm>
            <a:off x="2180261" y="1746067"/>
            <a:ext cx="7831478" cy="4605351"/>
          </a:xfrm>
        </p:spPr>
      </p:pic>
    </p:spTree>
    <p:extLst>
      <p:ext uri="{BB962C8B-B14F-4D97-AF65-F5344CB8AC3E}">
        <p14:creationId xmlns:p14="http://schemas.microsoft.com/office/powerpoint/2010/main" val="4199982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39" y="2015808"/>
            <a:ext cx="10902381" cy="4161155"/>
          </a:xfrm>
        </p:spPr>
        <p:txBody>
          <a:bodyPr>
            <a:normAutofit/>
          </a:bodyPr>
          <a:lstStyle/>
          <a:p>
            <a:r>
              <a:rPr lang="en-US" dirty="0"/>
              <a:t>Depends on the severity – may need ongoing medication e.g. steroids</a:t>
            </a:r>
          </a:p>
          <a:p>
            <a:r>
              <a:rPr lang="en-US" dirty="0"/>
              <a:t>Consider oral antihistamines</a:t>
            </a:r>
          </a:p>
          <a:p>
            <a:r>
              <a:rPr lang="en-US" dirty="0"/>
              <a:t>Blood for Tryptase – 1 hour / 4 hour and &gt; 24 hours</a:t>
            </a:r>
          </a:p>
          <a:p>
            <a:r>
              <a:rPr lang="en-US" dirty="0"/>
              <a:t>All other investigations as indicated</a:t>
            </a:r>
          </a:p>
          <a:p>
            <a:r>
              <a:rPr lang="en-US" dirty="0"/>
              <a:t>Monitor closely for 6 hours</a:t>
            </a:r>
          </a:p>
          <a:p>
            <a:r>
              <a:rPr lang="en-US" dirty="0"/>
              <a:t>May need ICU/ HDU admission</a:t>
            </a:r>
          </a:p>
          <a:p>
            <a:r>
              <a:rPr lang="en-US" dirty="0"/>
              <a:t>Anaphylaxis may persist for &gt; 24 hours despite aggressive treatment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After care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95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en-US" dirty="0"/>
              <a:t>An overview of anaphylaxis in pregnancy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What is anaphylaxis?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Risk factors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Signs &amp; symptoms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Management</a:t>
            </a:r>
          </a:p>
          <a:p>
            <a:pPr algn="just">
              <a:lnSpc>
                <a:spcPct val="120000"/>
              </a:lnSpc>
            </a:pPr>
            <a:r>
              <a:rPr lang="en-US" dirty="0"/>
              <a:t>After care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Objectives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4788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Counselling around events </a:t>
            </a:r>
          </a:p>
          <a:p>
            <a:r>
              <a:rPr lang="en-US" dirty="0"/>
              <a:t>Document a clear plan in the medical notes for future clinicians to obtain, update allergies</a:t>
            </a:r>
          </a:p>
          <a:p>
            <a:r>
              <a:rPr lang="en-US" dirty="0"/>
              <a:t>Refer for testing and allergy assessment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care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5244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2015808"/>
            <a:ext cx="10692174" cy="4161155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00000"/>
              </a:lnSpc>
              <a:buAutoNum type="arabicPeriod"/>
            </a:pPr>
            <a:r>
              <a:rPr lang="en-US" sz="1800" dirty="0"/>
              <a:t>Australasian Society of Clinical Immunology and Allergy. Acute Management of Anaphylaxis Guidelines. 2019. </a:t>
            </a:r>
          </a:p>
          <a:p>
            <a:pPr marL="342900" indent="-342900">
              <a:lnSpc>
                <a:spcPct val="100000"/>
              </a:lnSpc>
              <a:buAutoNum type="arabicPeriod" startAt="2"/>
            </a:pPr>
            <a:r>
              <a:rPr lang="en-US" sz="1800" dirty="0"/>
              <a:t>Australian &amp; New Zealand Anesthetic Allergy Group. ANZAAG Anaphylaxis Management Guidelines [Internet]. 2016 [cited 2021 Jul 18]. Available from: </a:t>
            </a:r>
            <a:r>
              <a:rPr lang="en-US" sz="1800" dirty="0">
                <a:hlinkClick r:id="rId3"/>
              </a:rPr>
              <a:t>http://www.anzaag.com/Mgmt Resources.aspx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en-US" sz="1800" dirty="0"/>
              <a:t>3.  Australian Resuscitation Council. The ARC Guidelines [Internet]. [cited 2021 Jul 18]. Available from: </a:t>
            </a:r>
            <a:br>
              <a:rPr lang="en-US" sz="1800" dirty="0"/>
            </a:br>
            <a:r>
              <a:rPr lang="en-US" sz="1800" dirty="0"/>
              <a:t>     </a:t>
            </a:r>
            <a:r>
              <a:rPr lang="en-US" sz="1800" dirty="0">
                <a:hlinkClick r:id="rId4"/>
              </a:rPr>
              <a:t>https://resus.org.au/guidelines/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endParaRPr lang="en-US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References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02387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B5C7E-69A6-2B46-8EE2-3BDEC6DD9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Share your feedback</a:t>
            </a:r>
          </a:p>
        </p:txBody>
      </p:sp>
    </p:spTree>
    <p:extLst>
      <p:ext uri="{BB962C8B-B14F-4D97-AF65-F5344CB8AC3E}">
        <p14:creationId xmlns:p14="http://schemas.microsoft.com/office/powerpoint/2010/main" val="639617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2015808"/>
            <a:ext cx="7160698" cy="1361911"/>
          </a:xfrm>
        </p:spPr>
        <p:txBody>
          <a:bodyPr wrap="square">
            <a:spAutoFit/>
          </a:bodyPr>
          <a:lstStyle/>
          <a:p>
            <a:pPr marL="0" indent="0" hangingPunct="0">
              <a:lnSpc>
                <a:spcPct val="120000"/>
              </a:lnSpc>
              <a:buNone/>
            </a:pPr>
            <a:r>
              <a:rPr lang="en-US" sz="3600" dirty="0"/>
              <a:t>Rare but catastrophic complication both maternal &amp; fetal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696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Respiratory</a:t>
            </a:r>
          </a:p>
          <a:p>
            <a:r>
              <a:rPr lang="en-US" dirty="0"/>
              <a:t>GI tract issues</a:t>
            </a:r>
          </a:p>
          <a:p>
            <a:r>
              <a:rPr lang="en-US" dirty="0"/>
              <a:t>Skin and mucosal involvement</a:t>
            </a:r>
          </a:p>
          <a:p>
            <a:r>
              <a:rPr lang="en-US" dirty="0"/>
              <a:t>Contractions – preterm labor</a:t>
            </a:r>
          </a:p>
          <a:p>
            <a:r>
              <a:rPr lang="en-US" dirty="0"/>
              <a:t>Back pain</a:t>
            </a:r>
          </a:p>
          <a:p>
            <a:r>
              <a:rPr lang="en-US" dirty="0"/>
              <a:t>Death</a:t>
            </a:r>
          </a:p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Maternal issues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532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Distress</a:t>
            </a:r>
          </a:p>
          <a:p>
            <a:r>
              <a:rPr lang="en-US" dirty="0"/>
              <a:t>Hypoxia or Anoxia</a:t>
            </a:r>
          </a:p>
          <a:p>
            <a:r>
              <a:rPr lang="en-US" dirty="0"/>
              <a:t>Death, fresh still-birth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Fetal issues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90781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2015808"/>
            <a:ext cx="10828808" cy="4161155"/>
          </a:xfrm>
        </p:spPr>
        <p:txBody>
          <a:bodyPr>
            <a:normAutofit/>
          </a:bodyPr>
          <a:lstStyle/>
          <a:p>
            <a:r>
              <a:rPr lang="en-US" dirty="0"/>
              <a:t>Serious </a:t>
            </a:r>
            <a:r>
              <a:rPr lang="en-US" dirty="0" err="1"/>
              <a:t>generalised</a:t>
            </a:r>
            <a:r>
              <a:rPr lang="en-US" dirty="0"/>
              <a:t> or systemic, allergic or hypersensitivity reaction </a:t>
            </a:r>
          </a:p>
          <a:p>
            <a:r>
              <a:rPr lang="en-US" dirty="0"/>
              <a:t>The immune system releases a flood of chemicals that can cause mild to severe response, even death</a:t>
            </a:r>
          </a:p>
          <a:p>
            <a:r>
              <a:rPr lang="en-US" dirty="0"/>
              <a:t>Symptoms usually occur within minutes of exposure to an allergen</a:t>
            </a:r>
          </a:p>
          <a:p>
            <a:r>
              <a:rPr lang="en-US" dirty="0"/>
              <a:t>Common triggers are foods, medications, insect bite &amp; latex</a:t>
            </a:r>
          </a:p>
          <a:p>
            <a:r>
              <a:rPr lang="en-US" dirty="0"/>
              <a:t>Adrenalin maybe required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is Anaphylaxis?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863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Previous anaphylaxis</a:t>
            </a:r>
          </a:p>
          <a:p>
            <a:r>
              <a:rPr lang="en-US" dirty="0"/>
              <a:t>Allergies or asthma</a:t>
            </a:r>
          </a:p>
          <a:p>
            <a:r>
              <a:rPr lang="en-US" dirty="0"/>
              <a:t>Certain conditions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factors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501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39" y="2015808"/>
            <a:ext cx="10776257" cy="416115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AU" dirty="0"/>
              <a:t>Once anaphylaxis occurs the risk of having this serious reaction again increases. Future reactions might be more severe than the first reaction.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Previous anaphylaxis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605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BC9ADF8-2B7D-8240-AF82-996E100CF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5840" y="2015808"/>
            <a:ext cx="10282270" cy="4161155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AU" dirty="0"/>
              <a:t>People who have either condition are at increased risk of having anaphylaxis.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57BBA8-1E64-204F-AD9A-9022DB521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Allergies or asthma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6DB675-BE24-694E-92BB-13AFD96B2951}"/>
              </a:ext>
            </a:extLst>
          </p:cNvPr>
          <p:cNvSpPr txBox="1"/>
          <p:nvPr/>
        </p:nvSpPr>
        <p:spPr>
          <a:xfrm>
            <a:off x="3606800" y="-3149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761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6CE4C3112E1849BDAF18BCE277F62A" ma:contentTypeVersion="17" ma:contentTypeDescription="Create a new document." ma:contentTypeScope="" ma:versionID="c4c5f51de7e33ff6a109d40e2a3807a7">
  <xsd:schema xmlns:xsd="http://www.w3.org/2001/XMLSchema" xmlns:xs="http://www.w3.org/2001/XMLSchema" xmlns:p="http://schemas.microsoft.com/office/2006/metadata/properties" xmlns:ns2="70d2c2e9-5e16-4d0d-880c-5519dc70301b" xmlns:ns3="http://schemas.microsoft.com/sharepoint/v3/fields" xmlns:ns4="http://schemas.microsoft.com/sharepoint/v4" xmlns:ns5="e8d620ed-a4bc-482e-9971-5d79728a0321" targetNamespace="http://schemas.microsoft.com/office/2006/metadata/properties" ma:root="true" ma:fieldsID="7a35b39f58c7121d274a43798d71c98e" ns2:_="" ns3:_="" ns4:_="" ns5:_="">
    <xsd:import namespace="70d2c2e9-5e16-4d0d-880c-5519dc70301b"/>
    <xsd:import namespace="http://schemas.microsoft.com/sharepoint/v3/fields"/>
    <xsd:import namespace="http://schemas.microsoft.com/sharepoint/v4"/>
    <xsd:import namespace="e8d620ed-a4bc-482e-9971-5d79728a032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_DCDateCreated" minOccurs="0"/>
                <xsd:element ref="ns3:_DCDateModified" minOccurs="0"/>
                <xsd:element ref="ns4:IconOverlay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5:SharedWithUsers" minOccurs="0"/>
                <xsd:element ref="ns5:SharedWithDetails" minOccurs="0"/>
                <xsd:element ref="ns2:MediaServiceAutoKeyPoints" minOccurs="0"/>
                <xsd:element ref="ns2:MediaServiceKeyPoints" minOccurs="0"/>
                <xsd:element ref="ns2:MediaServiceLocation" minOccurs="0"/>
                <xsd:element ref="ns2:MediaLengthInSeconds" minOccurs="0"/>
                <xsd:element ref="ns2:_Flow_Signoff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d2c2e9-5e16-4d0d-880c-5519dc7030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2" nillable="true" ma:displayName="Location" ma:internalName="MediaServiceLocation" ma:readOnly="true">
      <xsd:simpleType>
        <xsd:restriction base="dms:Text"/>
      </xsd:simpleType>
    </xsd:element>
    <xsd:element name="MediaLengthInSeconds" ma:index="23" nillable="true" ma:displayName="Length (seconds)" ma:internalName="MediaLengthInSeconds" ma:readOnly="true">
      <xsd:simpleType>
        <xsd:restriction base="dms:Unknown"/>
      </xsd:simpleType>
    </xsd:element>
    <xsd:element name="_Flow_SignoffStatus" ma:index="24" nillable="true" ma:displayName="Sign-off status" ma:internalName="Sign_x002d_off_x0020_status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DCDateCreated" ma:index="10" nillable="true" ma:displayName="Date Created" ma:description="The date on which this resource was created" ma:format="DateTime" ma:internalName="_DCDateCreated">
      <xsd:simpleType>
        <xsd:restriction base="dms:DateTime"/>
      </xsd:simpleType>
    </xsd:element>
    <xsd:element name="_DCDateModified" ma:index="11" nillable="true" ma:displayName="Date Modified" ma:description="The date on which this resource was last modified" ma:format="DateTime" ma:internalName="_DCDateModified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IconOverlay" ma:index="12" nillable="true" ma:displayName="IconOverlay" ma:hidden="true" ma:internalName="IconOverlay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d620ed-a4bc-482e-9971-5d79728a0321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CDateModified xmlns="http://schemas.microsoft.com/sharepoint/v3/fields" xsi:nil="true"/>
    <IconOverlay xmlns="http://schemas.microsoft.com/sharepoint/v4" xsi:nil="true"/>
    <_DCDateCreated xmlns="http://schemas.microsoft.com/sharepoint/v3/fields" xsi:nil="true"/>
    <_Flow_SignoffStatus xmlns="70d2c2e9-5e16-4d0d-880c-5519dc70301b" xsi:nil="true"/>
    <SharedWithUsers xmlns="e8d620ed-a4bc-482e-9971-5d79728a0321">
      <UserInfo>
        <DisplayName>Raden Sucalit</DisplayName>
        <AccountId>61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FB56A61-8C5B-49A9-96CE-AABA47C9530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102554-9F09-4B69-9B8A-B149EDB6AC8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d2c2e9-5e16-4d0d-880c-5519dc70301b"/>
    <ds:schemaRef ds:uri="http://schemas.microsoft.com/sharepoint/v3/fields"/>
    <ds:schemaRef ds:uri="http://schemas.microsoft.com/sharepoint/v4"/>
    <ds:schemaRef ds:uri="e8d620ed-a4bc-482e-9971-5d79728a032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725EB7-92E8-4F25-B181-95540B192597}">
  <ds:schemaRefs>
    <ds:schemaRef ds:uri="http://schemas.microsoft.com/sharepoint/v3/fields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e8d620ed-a4bc-482e-9971-5d79728a0321"/>
    <ds:schemaRef ds:uri="http://purl.org/dc/elements/1.1/"/>
    <ds:schemaRef ds:uri="http://schemas.microsoft.com/office/2006/metadata/properties"/>
    <ds:schemaRef ds:uri="http://schemas.microsoft.com/sharepoint/v4"/>
    <ds:schemaRef ds:uri="http://purl.org/dc/terms/"/>
    <ds:schemaRef ds:uri="70d2c2e9-5e16-4d0d-880c-5519dc70301b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8069</TotalTime>
  <Words>1513</Words>
  <Application>Microsoft Macintosh PowerPoint</Application>
  <PresentationFormat>Widescreen</PresentationFormat>
  <Paragraphs>248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Franklin Gothic Book</vt:lpstr>
      <vt:lpstr>Franklin Gothic Medium</vt:lpstr>
      <vt:lpstr>Office Theme</vt:lpstr>
      <vt:lpstr>Anaphylaxis in Pregnancy</vt:lpstr>
      <vt:lpstr>Objectives</vt:lpstr>
      <vt:lpstr>Overview</vt:lpstr>
      <vt:lpstr>Maternal issues</vt:lpstr>
      <vt:lpstr>Fetal issues</vt:lpstr>
      <vt:lpstr>What is Anaphylaxis?</vt:lpstr>
      <vt:lpstr>Risk factors</vt:lpstr>
      <vt:lpstr>Previous anaphylaxis</vt:lpstr>
      <vt:lpstr>Allergies or asthma</vt:lpstr>
      <vt:lpstr>Certain other conditions</vt:lpstr>
      <vt:lpstr>Signs and symptoms</vt:lpstr>
      <vt:lpstr>Signs and symptoms of Anaphylaxis</vt:lpstr>
      <vt:lpstr>Pregnancy sign and symptoms</vt:lpstr>
      <vt:lpstr>PowerPoint Presentation</vt:lpstr>
      <vt:lpstr>Managing Anaphylaxis</vt:lpstr>
      <vt:lpstr>Managing Anaphylaxis</vt:lpstr>
      <vt:lpstr>Manual displacement</vt:lpstr>
      <vt:lpstr>Manual displacement</vt:lpstr>
      <vt:lpstr>After care</vt:lpstr>
      <vt:lpstr>After care</vt:lpstr>
      <vt:lpstr>References</vt:lpstr>
      <vt:lpstr>Share your feedback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MEP Advanced</dc:title>
  <dc:creator>Microsoft Office User</dc:creator>
  <cp:lastModifiedBy>Raden Sucalit</cp:lastModifiedBy>
  <cp:revision>35</cp:revision>
  <dcterms:created xsi:type="dcterms:W3CDTF">2020-09-10T03:51:22Z</dcterms:created>
  <dcterms:modified xsi:type="dcterms:W3CDTF">2021-07-19T05:42:23Z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0x010100106CE4C3112E1849BDAF18BCE277F62A</vt:lpwstr>
  </property>
</Properties>
</file>

<file path=docProps/thumbnail.jpeg>
</file>